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notesSlides/notesSlide10.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12.xml" ContentType="application/vnd.openxmlformats-officedocument.presentationml.notesSlide+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2CDD2"/>
    <a:srgbClr val="FF33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8333" autoAdjust="0"/>
    <p:restoredTop sz="72076" autoAdjust="0"/>
  </p:normalViewPr>
  <p:slideViewPr>
    <p:cSldViewPr>
      <p:cViewPr varScale="1">
        <p:scale>
          <a:sx n="82" d="100"/>
          <a:sy n="82" d="100"/>
        </p:scale>
        <p:origin x="-80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144CEDB-D026-8149-A994-7C42A41C65D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 like the</a:t>
            </a:r>
            <a:r>
              <a:rPr lang="en-US" b="1" baseline="0" dirty="0" smtClean="0"/>
              <a:t> background. Is that custom?</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Instead</a:t>
            </a:r>
            <a:r>
              <a:rPr lang="en-US" baseline="0" dirty="0" smtClean="0"/>
              <a:t> of cutting out graph paper and lining up the sides, students explored with Geometer’s sketchpad to discover the rules and reasoning behind the Pythagorean Theorem.  Students we able to access their own copies of Sketchpad on a mobile lab and using the same file to complete the assignments.  The assignments were then saved and submitted through the school server.  </a:t>
            </a:r>
          </a:p>
          <a:p>
            <a:r>
              <a:rPr lang="en-US" baseline="0" dirty="0" smtClean="0"/>
              <a:t>Students have used </a:t>
            </a:r>
            <a:r>
              <a:rPr lang="en-US" baseline="0" dirty="0" err="1" smtClean="0"/>
              <a:t>TenMarks</a:t>
            </a:r>
            <a:r>
              <a:rPr lang="en-US" baseline="0" dirty="0" smtClean="0"/>
              <a:t> to complete </a:t>
            </a:r>
            <a:r>
              <a:rPr lang="en-US" baseline="0" dirty="0" err="1" smtClean="0"/>
              <a:t>classwork</a:t>
            </a:r>
            <a:r>
              <a:rPr lang="en-US" baseline="0" dirty="0" smtClean="0"/>
              <a:t> and homework assignments.  This allows for immediate feedback to the students and a score to be instantly supplied to the teacher. Students are also able to receive independent assignments to meet their specific needs. </a:t>
            </a:r>
          </a:p>
          <a:p>
            <a:r>
              <a:rPr lang="en-US" baseline="0" dirty="0" smtClean="0"/>
              <a:t>Students used </a:t>
            </a:r>
            <a:r>
              <a:rPr lang="en-US" baseline="0" dirty="0" err="1" smtClean="0"/>
              <a:t>iPads</a:t>
            </a:r>
            <a:r>
              <a:rPr lang="en-US" baseline="0" dirty="0" smtClean="0"/>
              <a:t> to take notes and record their answers, then submitted a screenshot through </a:t>
            </a:r>
            <a:r>
              <a:rPr lang="en-US" baseline="0" dirty="0" err="1" smtClean="0"/>
              <a:t>dropbox</a:t>
            </a:r>
            <a:r>
              <a:rPr lang="en-US" baseline="0" dirty="0" smtClean="0"/>
              <a:t> or presented using </a:t>
            </a:r>
            <a:r>
              <a:rPr lang="en-US" baseline="0" dirty="0" err="1" smtClean="0"/>
              <a:t>AirServer</a:t>
            </a:r>
            <a:r>
              <a:rPr lang="en-US" baseline="0" dirty="0" smtClean="0"/>
              <a:t>. </a:t>
            </a:r>
            <a:r>
              <a:rPr lang="en-US" baseline="0" dirty="0" smtClean="0"/>
              <a:t> </a:t>
            </a:r>
          </a:p>
          <a:p>
            <a:endParaRPr lang="en-US" baseline="0" dirty="0" smtClean="0"/>
          </a:p>
          <a:p>
            <a:r>
              <a:rPr lang="en-US" b="1" baseline="0" dirty="0" smtClean="0"/>
              <a:t>I’m familiar with </a:t>
            </a:r>
            <a:r>
              <a:rPr lang="en-US" b="1" baseline="0" dirty="0" err="1" smtClean="0"/>
              <a:t>TenMarks</a:t>
            </a:r>
            <a:r>
              <a:rPr lang="en-US" b="1" baseline="0" dirty="0" smtClean="0"/>
              <a:t>. Haven’t explored it in our classrooms yet. How has it worked for you?</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a:t>
            </a:r>
            <a:r>
              <a:rPr lang="en-US" baseline="0" dirty="0" smtClean="0"/>
              <a:t> don’t feel that I’ve truly had an opportunity yet to redefine student learning with technology.  It is however, something I would like to be able to do soon</a:t>
            </a:r>
            <a:r>
              <a:rPr lang="en-US" baseline="0" dirty="0" smtClean="0"/>
              <a:t>.</a:t>
            </a:r>
          </a:p>
          <a:p>
            <a:endParaRPr lang="en-US" baseline="0" dirty="0" smtClean="0"/>
          </a:p>
          <a:p>
            <a:r>
              <a:rPr lang="en-US" b="1" baseline="0" dirty="0" smtClean="0"/>
              <a:t>This may be where the blogging opportunity comes into play or the </a:t>
            </a:r>
            <a:r>
              <a:rPr lang="en-US" b="1" baseline="0" dirty="0" err="1" smtClean="0"/>
              <a:t>Educreations</a:t>
            </a:r>
            <a:r>
              <a:rPr lang="en-US" b="1" baseline="0" dirty="0" smtClean="0"/>
              <a:t> later in the course.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Good</a:t>
            </a:r>
            <a:r>
              <a:rPr lang="en-US" b="1" baseline="0" dirty="0" smtClean="0"/>
              <a:t> sources.</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Explain that SAMR encourages the use of technology in a way that is seamless to instruction, instead of just using technology for the sake of using technology. </a:t>
            </a:r>
          </a:p>
          <a:p>
            <a:endParaRPr lang="en-US" dirty="0" smtClean="0"/>
          </a:p>
          <a:p>
            <a:r>
              <a:rPr lang="en-US" dirty="0" smtClean="0"/>
              <a:t>Each step of</a:t>
            </a:r>
            <a:r>
              <a:rPr lang="en-US" baseline="0" dirty="0" smtClean="0"/>
              <a:t> SAMR has a different level of technology use. </a:t>
            </a:r>
            <a:r>
              <a:rPr lang="en-US" baseline="0" dirty="0" smtClean="0"/>
              <a:t> </a:t>
            </a:r>
          </a:p>
          <a:p>
            <a:endParaRPr lang="en-US" baseline="0" dirty="0" smtClean="0"/>
          </a:p>
          <a:p>
            <a:r>
              <a:rPr lang="en-US" b="1" baseline="0" dirty="0" smtClean="0"/>
              <a:t>Yep. Perfect. Simple. </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substitution</a:t>
            </a:r>
            <a:r>
              <a:rPr lang="en-US" baseline="0" dirty="0" smtClean="0"/>
              <a:t> portion of SAMR, there are a few basic changes to the instructional practices, but overall, everything is the same.  </a:t>
            </a:r>
          </a:p>
          <a:p>
            <a:r>
              <a:rPr lang="en-US" baseline="0" dirty="0" smtClean="0"/>
              <a:t>Substitution has a range of possibilities.  It may involve students completing a worksheet on a computer, printing it out and turning it in.  Substitution may also however be as basic as using a document camera instead of writing directly on a board.  </a:t>
            </a:r>
          </a:p>
          <a:p>
            <a:r>
              <a:rPr lang="en-US" baseline="0" dirty="0" smtClean="0"/>
              <a:t>Mostly, the substitution portion can be completed without noticing any difference, and can often be seen as pointless.</a:t>
            </a:r>
          </a:p>
          <a:p>
            <a:r>
              <a:rPr lang="en-US" baseline="0" dirty="0" smtClean="0"/>
              <a:t>Substitution still involves a lot of teacher-centered instruction, which brings back up the questions of “Is this even making a difference?”</a:t>
            </a:r>
            <a:r>
              <a:rPr lang="en-US" baseline="0" dirty="0" smtClean="0"/>
              <a:t> </a:t>
            </a:r>
          </a:p>
          <a:p>
            <a:endParaRPr lang="en-US" baseline="0" dirty="0" smtClean="0"/>
          </a:p>
          <a:p>
            <a:r>
              <a:rPr lang="en-US" b="1" baseline="0" dirty="0" smtClean="0"/>
              <a:t>Good question… “is this making a difference?” Appreciate the notes/comments to describe what would be happening with the slide.</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a:t>
            </a:r>
            <a:r>
              <a:rPr lang="en-US" baseline="0" dirty="0" smtClean="0"/>
              <a:t> use computers to do online assignments that allow for instant feedback.</a:t>
            </a:r>
          </a:p>
          <a:p>
            <a:r>
              <a:rPr lang="en-US" baseline="0" dirty="0" smtClean="0"/>
              <a:t>Students are able to access resources from online sources to complete tasks instead of having to use books or visit a library</a:t>
            </a:r>
          </a:p>
          <a:p>
            <a:r>
              <a:rPr lang="en-US" baseline="0" dirty="0" smtClean="0"/>
              <a:t>The benefits at this stage are starting to increase in terms of the changes in instruction.  Students are able to become more engaged in their learning when they can receive immediate feedback as opposed to having to wait for a paper to be graded and returned, which can often take several days.</a:t>
            </a:r>
            <a:r>
              <a:rPr lang="en-US" baseline="0" dirty="0" smtClean="0"/>
              <a:t> </a:t>
            </a:r>
          </a:p>
          <a:p>
            <a:endParaRPr lang="en-US" baseline="0" dirty="0" smtClean="0"/>
          </a:p>
          <a:p>
            <a:r>
              <a:rPr lang="en-US" b="1" baseline="0" dirty="0" smtClean="0"/>
              <a:t>Even though you’ve had to wait for days for this to be graded….</a:t>
            </a:r>
            <a:endParaRPr lang="en-US" b="1" baseline="0" dirty="0" smtClean="0"/>
          </a:p>
        </p:txBody>
      </p:sp>
      <p:sp>
        <p:nvSpPr>
          <p:cNvPr id="4" name="Slide Number Placeholder 3"/>
          <p:cNvSpPr>
            <a:spLocks noGrp="1"/>
          </p:cNvSpPr>
          <p:nvPr>
            <p:ph type="sldNum" sz="quarter" idx="10"/>
          </p:nvPr>
        </p:nvSpPr>
        <p:spPr/>
        <p:txBody>
          <a:bodyPr/>
          <a:lstStyle/>
          <a:p>
            <a:fld id="{D144CEDB-D026-8149-A994-7C42A41C65D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modification of instruction is where</a:t>
            </a:r>
            <a:r>
              <a:rPr lang="en-US" baseline="0" dirty="0" smtClean="0"/>
              <a:t> technology changes its actual function.  The entire basis of a task is changed to allow students to use and create technological resources that they previously could not have done.  Students may do things like creating a </a:t>
            </a:r>
            <a:r>
              <a:rPr lang="en-US" baseline="0" dirty="0" err="1" smtClean="0"/>
              <a:t>Prezi</a:t>
            </a:r>
            <a:r>
              <a:rPr lang="en-US" baseline="0" dirty="0" smtClean="0"/>
              <a:t> or </a:t>
            </a:r>
            <a:r>
              <a:rPr lang="en-US" baseline="0" dirty="0" err="1" smtClean="0"/>
              <a:t>iMovie</a:t>
            </a:r>
            <a:r>
              <a:rPr lang="en-US" baseline="0" dirty="0" smtClean="0"/>
              <a:t> as opposed to an essay or poster.  Learning through connections of groups in things such as </a:t>
            </a:r>
            <a:r>
              <a:rPr lang="en-US" baseline="0" dirty="0" err="1" smtClean="0"/>
              <a:t>MyMeet</a:t>
            </a:r>
            <a:r>
              <a:rPr lang="en-US" baseline="0" dirty="0" smtClean="0"/>
              <a:t> and Google docs allows for continuous communication and discussion between groups that could even be in different </a:t>
            </a:r>
            <a:r>
              <a:rPr lang="en-US" baseline="0" dirty="0" smtClean="0"/>
              <a:t>classes.</a:t>
            </a:r>
          </a:p>
          <a:p>
            <a:endParaRPr lang="en-US" baseline="0" dirty="0" smtClean="0"/>
          </a:p>
          <a:p>
            <a:r>
              <a:rPr lang="en-US" b="1" baseline="0" dirty="0" smtClean="0"/>
              <a:t>Yep. Of course the poster/essay could still be a choice.. .now we’re talking UDL (which was another project – as you know)</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Redefinition includes</a:t>
            </a:r>
            <a:r>
              <a:rPr lang="en-US" baseline="0" dirty="0" smtClean="0"/>
              <a:t> the completely seamless incorporation of technology into the classroom.  Students are able to complete things that were never before thought possible in the classroom environment.  Students will be constantly connected to technological resources and able to access a variety of tools without even needing to be instructed to do so.  Technology will be a part of every decision and action a student makes within a classroom.  </a:t>
            </a:r>
          </a:p>
          <a:p>
            <a:r>
              <a:rPr lang="en-US" baseline="0" dirty="0" smtClean="0"/>
              <a:t>Work products will be accessible to all students and anyone involved in the learning process.  Students will instantly get feedback from teachers and peers in one location, at one time. </a:t>
            </a:r>
            <a:endParaRPr lang="en-US" baseline="0" dirty="0" smtClean="0"/>
          </a:p>
          <a:p>
            <a:endParaRPr lang="en-US" dirty="0" smtClean="0"/>
          </a:p>
          <a:p>
            <a:r>
              <a:rPr lang="en-US" b="1" dirty="0" smtClean="0"/>
              <a:t>Yes… still not sure that instant can</a:t>
            </a:r>
            <a:r>
              <a:rPr lang="en-US" b="1" baseline="0" dirty="0" smtClean="0"/>
              <a:t> be consistent.</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Replacing a chalkboard with a document</a:t>
            </a:r>
            <a:r>
              <a:rPr lang="en-US" baseline="0" dirty="0" smtClean="0"/>
              <a:t> camera or using </a:t>
            </a:r>
            <a:r>
              <a:rPr lang="en-US" baseline="0" dirty="0" err="1" smtClean="0"/>
              <a:t>iPads</a:t>
            </a:r>
            <a:r>
              <a:rPr lang="en-US" baseline="0" dirty="0" smtClean="0"/>
              <a:t> instead of personal whiteboards in whole class response items are still performing the same basic functions instructionally, but replacing standard items with technology.  There is no other change in the instruction. </a:t>
            </a:r>
            <a:r>
              <a:rPr lang="en-US" baseline="0" dirty="0" smtClean="0"/>
              <a:t> </a:t>
            </a:r>
          </a:p>
          <a:p>
            <a:endParaRPr lang="en-US" baseline="0" dirty="0" smtClean="0"/>
          </a:p>
          <a:p>
            <a:r>
              <a:rPr lang="en-US" b="1" baseline="0" dirty="0" smtClean="0"/>
              <a:t>Good examples</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Classroom-based</a:t>
            </a:r>
            <a:r>
              <a:rPr lang="en-US" baseline="0" dirty="0" smtClean="0"/>
              <a:t> assessments for students who took the Mod-MSA were turned into survey monkey forms to allow students access to the computers to prepare for the test.  The overall function was similar to previous strategies, but students were able to get feedback more quickly</a:t>
            </a:r>
            <a:r>
              <a:rPr lang="en-US" baseline="0" dirty="0" smtClean="0"/>
              <a:t>.</a:t>
            </a:r>
          </a:p>
          <a:p>
            <a:endParaRPr lang="en-US" baseline="0" dirty="0" smtClean="0"/>
          </a:p>
          <a:p>
            <a:r>
              <a:rPr lang="en-US" b="1" baseline="0" dirty="0" smtClean="0"/>
              <a:t>Yep. Or </a:t>
            </a:r>
            <a:r>
              <a:rPr lang="en-US" b="1" baseline="0" dirty="0" err="1" smtClean="0"/>
              <a:t>google</a:t>
            </a:r>
            <a:r>
              <a:rPr lang="en-US" b="1" baseline="0" dirty="0" smtClean="0"/>
              <a:t> forms… etc.</a:t>
            </a:r>
            <a:endParaRPr lang="en-US" b="1" dirty="0"/>
          </a:p>
        </p:txBody>
      </p:sp>
      <p:sp>
        <p:nvSpPr>
          <p:cNvPr id="4" name="Slide Number Placeholder 3"/>
          <p:cNvSpPr>
            <a:spLocks noGrp="1"/>
          </p:cNvSpPr>
          <p:nvPr>
            <p:ph type="sldNum" sz="quarter" idx="10"/>
          </p:nvPr>
        </p:nvSpPr>
        <p:spPr/>
        <p:txBody>
          <a:bodyPr/>
          <a:lstStyle/>
          <a:p>
            <a:fld id="{D144CEDB-D026-8149-A994-7C42A41C65D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3084" name="Picture 12" descr="1600h0018"/>
          <p:cNvPicPr>
            <a:picLocks noChangeAspect="1" noChangeArrowheads="1"/>
          </p:cNvPicPr>
          <p:nvPr/>
        </p:nvPicPr>
        <p:blipFill>
          <a:blip r:embed="rId2">
            <a:clrChange>
              <a:clrFrom>
                <a:srgbClr val="FFFFFF"/>
              </a:clrFrom>
              <a:clrTo>
                <a:srgbClr val="FFFFFF">
                  <a:alpha val="0"/>
                </a:srgbClr>
              </a:clrTo>
            </a:clrChange>
          </a:blip>
          <a:srcRect t="12183" b="12013"/>
          <a:stretch>
            <a:fillRect/>
          </a:stretch>
        </p:blipFill>
        <p:spPr bwMode="auto">
          <a:xfrm>
            <a:off x="0" y="0"/>
            <a:ext cx="9144000" cy="6931025"/>
          </a:xfrm>
          <a:prstGeom prst="rect">
            <a:avLst/>
          </a:prstGeom>
          <a:noFill/>
        </p:spPr>
      </p:pic>
      <p:sp>
        <p:nvSpPr>
          <p:cNvPr id="3074" name="Rectangle 2"/>
          <p:cNvSpPr>
            <a:spLocks noGrp="1" noChangeArrowheads="1"/>
          </p:cNvSpPr>
          <p:nvPr>
            <p:ph type="ctrTitle"/>
          </p:nvPr>
        </p:nvSpPr>
        <p:spPr>
          <a:xfrm>
            <a:off x="1600200" y="1371600"/>
            <a:ext cx="6096000" cy="2438400"/>
          </a:xfrm>
        </p:spPr>
        <p:txBody>
          <a:bodyPr/>
          <a:lstStyle>
            <a:lvl1pPr algn="ctr">
              <a:defRPr sz="5400" b="0"/>
            </a:lvl1pPr>
          </a:lstStyle>
          <a:p>
            <a:r>
              <a:rPr lang="en-US"/>
              <a:t>Click to edit Master title style</a:t>
            </a:r>
          </a:p>
        </p:txBody>
      </p:sp>
      <p:sp>
        <p:nvSpPr>
          <p:cNvPr id="3075" name="Rectangle 3"/>
          <p:cNvSpPr>
            <a:spLocks noGrp="1" noChangeArrowheads="1"/>
          </p:cNvSpPr>
          <p:nvPr>
            <p:ph type="subTitle" idx="1"/>
          </p:nvPr>
        </p:nvSpPr>
        <p:spPr>
          <a:xfrm>
            <a:off x="1447800" y="4114800"/>
            <a:ext cx="6172200" cy="1219200"/>
          </a:xfrm>
        </p:spPr>
        <p:txBody>
          <a:bodyPr/>
          <a:lstStyle>
            <a:lvl1pPr marL="0" indent="0" algn="ctr">
              <a:buFontTx/>
              <a:buNone/>
              <a:defRPr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Free powerpoint template: www.brainybetty.com</a:t>
            </a:r>
          </a:p>
        </p:txBody>
      </p:sp>
      <p:sp>
        <p:nvSpPr>
          <p:cNvPr id="6" name="Slide Number Placeholder 5"/>
          <p:cNvSpPr>
            <a:spLocks noGrp="1"/>
          </p:cNvSpPr>
          <p:nvPr>
            <p:ph type="sldNum" sz="quarter" idx="12"/>
          </p:nvPr>
        </p:nvSpPr>
        <p:spPr/>
        <p:txBody>
          <a:bodyPr/>
          <a:lstStyle>
            <a:lvl1pPr>
              <a:defRPr smtClean="0"/>
            </a:lvl1pPr>
          </a:lstStyle>
          <a:p>
            <a:fld id="{64454504-D9F9-764C-8328-A58B48B3E4F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838200"/>
            <a:ext cx="17716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838200"/>
            <a:ext cx="51625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Free powerpoint template: www.brainybetty.com</a:t>
            </a:r>
          </a:p>
        </p:txBody>
      </p:sp>
      <p:sp>
        <p:nvSpPr>
          <p:cNvPr id="6" name="Slide Number Placeholder 5"/>
          <p:cNvSpPr>
            <a:spLocks noGrp="1"/>
          </p:cNvSpPr>
          <p:nvPr>
            <p:ph type="sldNum" sz="quarter" idx="12"/>
          </p:nvPr>
        </p:nvSpPr>
        <p:spPr/>
        <p:txBody>
          <a:bodyPr/>
          <a:lstStyle>
            <a:lvl1pPr>
              <a:defRPr smtClean="0"/>
            </a:lvl1pPr>
          </a:lstStyle>
          <a:p>
            <a:fld id="{EB7F4A61-415A-6147-8967-1C48BA1120B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Free powerpoint template: www.brainybetty.com</a:t>
            </a:r>
          </a:p>
        </p:txBody>
      </p:sp>
      <p:sp>
        <p:nvSpPr>
          <p:cNvPr id="6" name="Slide Number Placeholder 5"/>
          <p:cNvSpPr>
            <a:spLocks noGrp="1"/>
          </p:cNvSpPr>
          <p:nvPr>
            <p:ph type="sldNum" sz="quarter" idx="12"/>
          </p:nvPr>
        </p:nvSpPr>
        <p:spPr/>
        <p:txBody>
          <a:bodyPr/>
          <a:lstStyle>
            <a:lvl1pPr>
              <a:defRPr smtClean="0"/>
            </a:lvl1pPr>
          </a:lstStyle>
          <a:p>
            <a:fld id="{DC61D113-3C61-044B-BE3D-FE1BBCF8147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Free powerpoint template: www.brainybetty.com</a:t>
            </a:r>
          </a:p>
        </p:txBody>
      </p:sp>
      <p:sp>
        <p:nvSpPr>
          <p:cNvPr id="6" name="Slide Number Placeholder 5"/>
          <p:cNvSpPr>
            <a:spLocks noGrp="1"/>
          </p:cNvSpPr>
          <p:nvPr>
            <p:ph type="sldNum" sz="quarter" idx="12"/>
          </p:nvPr>
        </p:nvSpPr>
        <p:spPr/>
        <p:txBody>
          <a:bodyPr/>
          <a:lstStyle>
            <a:lvl1pPr>
              <a:defRPr smtClean="0"/>
            </a:lvl1pPr>
          </a:lstStyle>
          <a:p>
            <a:fld id="{BA56A7FD-C1B0-D249-AFE5-C944E02E3D7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33600"/>
            <a:ext cx="34671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2133600"/>
            <a:ext cx="34671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Free powerpoint template: www.brainybetty.com</a:t>
            </a:r>
          </a:p>
        </p:txBody>
      </p:sp>
      <p:sp>
        <p:nvSpPr>
          <p:cNvPr id="7" name="Slide Number Placeholder 6"/>
          <p:cNvSpPr>
            <a:spLocks noGrp="1"/>
          </p:cNvSpPr>
          <p:nvPr>
            <p:ph type="sldNum" sz="quarter" idx="12"/>
          </p:nvPr>
        </p:nvSpPr>
        <p:spPr/>
        <p:txBody>
          <a:bodyPr/>
          <a:lstStyle>
            <a:lvl1pPr>
              <a:defRPr smtClean="0"/>
            </a:lvl1pPr>
          </a:lstStyle>
          <a:p>
            <a:fld id="{20C83F78-F54E-DE4D-ACF5-2251573FA40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Free powerpoint template: www.brainybetty.com</a:t>
            </a:r>
          </a:p>
        </p:txBody>
      </p:sp>
      <p:sp>
        <p:nvSpPr>
          <p:cNvPr id="9" name="Slide Number Placeholder 8"/>
          <p:cNvSpPr>
            <a:spLocks noGrp="1"/>
          </p:cNvSpPr>
          <p:nvPr>
            <p:ph type="sldNum" sz="quarter" idx="12"/>
          </p:nvPr>
        </p:nvSpPr>
        <p:spPr/>
        <p:txBody>
          <a:bodyPr/>
          <a:lstStyle>
            <a:lvl1pPr>
              <a:defRPr smtClean="0"/>
            </a:lvl1pPr>
          </a:lstStyle>
          <a:p>
            <a:fld id="{04F335CA-9B18-5649-BED7-84C20DDA0E2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Free powerpoint template: www.brainybetty.com</a:t>
            </a:r>
          </a:p>
        </p:txBody>
      </p:sp>
      <p:sp>
        <p:nvSpPr>
          <p:cNvPr id="5" name="Slide Number Placeholder 4"/>
          <p:cNvSpPr>
            <a:spLocks noGrp="1"/>
          </p:cNvSpPr>
          <p:nvPr>
            <p:ph type="sldNum" sz="quarter" idx="12"/>
          </p:nvPr>
        </p:nvSpPr>
        <p:spPr/>
        <p:txBody>
          <a:bodyPr/>
          <a:lstStyle>
            <a:lvl1pPr>
              <a:defRPr smtClean="0"/>
            </a:lvl1pPr>
          </a:lstStyle>
          <a:p>
            <a:fld id="{0919F9DC-2184-BF4D-977E-C6396F8591B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Free powerpoint template: www.brainybetty.com</a:t>
            </a:r>
          </a:p>
        </p:txBody>
      </p:sp>
      <p:sp>
        <p:nvSpPr>
          <p:cNvPr id="4" name="Slide Number Placeholder 3"/>
          <p:cNvSpPr>
            <a:spLocks noGrp="1"/>
          </p:cNvSpPr>
          <p:nvPr>
            <p:ph type="sldNum" sz="quarter" idx="12"/>
          </p:nvPr>
        </p:nvSpPr>
        <p:spPr/>
        <p:txBody>
          <a:bodyPr/>
          <a:lstStyle>
            <a:lvl1pPr>
              <a:defRPr smtClean="0"/>
            </a:lvl1pPr>
          </a:lstStyle>
          <a:p>
            <a:fld id="{2E0177DC-31DA-E540-A571-3FF2C0965DB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Free powerpoint template: www.brainybetty.com</a:t>
            </a:r>
          </a:p>
        </p:txBody>
      </p:sp>
      <p:sp>
        <p:nvSpPr>
          <p:cNvPr id="7" name="Slide Number Placeholder 6"/>
          <p:cNvSpPr>
            <a:spLocks noGrp="1"/>
          </p:cNvSpPr>
          <p:nvPr>
            <p:ph type="sldNum" sz="quarter" idx="12"/>
          </p:nvPr>
        </p:nvSpPr>
        <p:spPr/>
        <p:txBody>
          <a:bodyPr/>
          <a:lstStyle>
            <a:lvl1pPr>
              <a:defRPr smtClean="0"/>
            </a:lvl1pPr>
          </a:lstStyle>
          <a:p>
            <a:fld id="{2FBE5CE0-AB4D-514C-8E5B-5938E471368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Free powerpoint template: www.brainybetty.com</a:t>
            </a:r>
          </a:p>
        </p:txBody>
      </p:sp>
      <p:sp>
        <p:nvSpPr>
          <p:cNvPr id="7" name="Slide Number Placeholder 6"/>
          <p:cNvSpPr>
            <a:spLocks noGrp="1"/>
          </p:cNvSpPr>
          <p:nvPr>
            <p:ph type="sldNum" sz="quarter" idx="12"/>
          </p:nvPr>
        </p:nvSpPr>
        <p:spPr/>
        <p:txBody>
          <a:bodyPr/>
          <a:lstStyle>
            <a:lvl1pPr>
              <a:defRPr smtClean="0"/>
            </a:lvl1pPr>
          </a:lstStyle>
          <a:p>
            <a:fld id="{9E35C7ED-9566-7143-92C1-DC7CE433859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pic>
        <p:nvPicPr>
          <p:cNvPr id="1041" name="Picture 17" descr="1600h0018"/>
          <p:cNvPicPr>
            <a:picLocks noChangeAspect="1" noChangeArrowheads="1"/>
          </p:cNvPicPr>
          <p:nvPr/>
        </p:nvPicPr>
        <p:blipFill>
          <a:blip r:embed="rId13">
            <a:clrChange>
              <a:clrFrom>
                <a:srgbClr val="FFFFFF"/>
              </a:clrFrom>
              <a:clrTo>
                <a:srgbClr val="FFFFFF">
                  <a:alpha val="0"/>
                </a:srgbClr>
              </a:clrTo>
            </a:clrChange>
          </a:blip>
          <a:srcRect t="12183" b="12013"/>
          <a:stretch>
            <a:fillRect/>
          </a:stretch>
        </p:blipFill>
        <p:spPr bwMode="auto">
          <a:xfrm>
            <a:off x="0" y="0"/>
            <a:ext cx="9144000" cy="6931025"/>
          </a:xfrm>
          <a:prstGeom prst="rect">
            <a:avLst/>
          </a:prstGeom>
          <a:noFill/>
        </p:spPr>
      </p:pic>
      <p:sp>
        <p:nvSpPr>
          <p:cNvPr id="1026" name="Rectangle 2"/>
          <p:cNvSpPr>
            <a:spLocks noGrp="1" noChangeArrowheads="1"/>
          </p:cNvSpPr>
          <p:nvPr>
            <p:ph type="title"/>
          </p:nvPr>
        </p:nvSpPr>
        <p:spPr bwMode="auto">
          <a:xfrm>
            <a:off x="1066800" y="838200"/>
            <a:ext cx="7086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066800" y="2133600"/>
            <a:ext cx="7086600" cy="381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0" y="66135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latin typeface="Verdana" charset="0"/>
              </a:defRPr>
            </a:lvl1pPr>
          </a:lstStyle>
          <a:p>
            <a:endParaRPr lang="en-US"/>
          </a:p>
        </p:txBody>
      </p:sp>
      <p:sp>
        <p:nvSpPr>
          <p:cNvPr id="1029" name="Rectangle 5"/>
          <p:cNvSpPr>
            <a:spLocks noGrp="1" noChangeArrowheads="1"/>
          </p:cNvSpPr>
          <p:nvPr>
            <p:ph type="ftr" sz="quarter" idx="3"/>
          </p:nvPr>
        </p:nvSpPr>
        <p:spPr bwMode="auto">
          <a:xfrm>
            <a:off x="2286000" y="6629400"/>
            <a:ext cx="4876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1"/>
                </a:solidFill>
                <a:latin typeface="Verdana" charset="0"/>
              </a:defRPr>
            </a:lvl1pPr>
          </a:lstStyle>
          <a:p>
            <a:r>
              <a:rPr lang="en-US"/>
              <a:t>Free powerpoint template: www.brainybetty.com</a:t>
            </a:r>
          </a:p>
        </p:txBody>
      </p:sp>
      <p:sp>
        <p:nvSpPr>
          <p:cNvPr id="1030" name="Rectangle 6"/>
          <p:cNvSpPr>
            <a:spLocks noGrp="1" noChangeArrowheads="1"/>
          </p:cNvSpPr>
          <p:nvPr>
            <p:ph type="sldNum" sz="quarter" idx="4"/>
          </p:nvPr>
        </p:nvSpPr>
        <p:spPr bwMode="auto">
          <a:xfrm>
            <a:off x="7620000" y="6553200"/>
            <a:ext cx="1524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Verdana" charset="0"/>
              </a:defRPr>
            </a:lvl1pPr>
          </a:lstStyle>
          <a:p>
            <a:fld id="{FB7D6662-1772-084C-9B29-BEB828E254A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fontAlgn="base">
        <a:spcBef>
          <a:spcPct val="0"/>
        </a:spcBef>
        <a:spcAft>
          <a:spcPct val="0"/>
        </a:spcAft>
        <a:defRPr sz="3600" b="1">
          <a:solidFill>
            <a:schemeClr val="bg1"/>
          </a:solidFill>
          <a:latin typeface="+mj-lt"/>
          <a:ea typeface="+mj-ea"/>
          <a:cs typeface="+mj-cs"/>
        </a:defRPr>
      </a:lvl1pPr>
      <a:lvl2pPr algn="l" rtl="0" fontAlgn="base">
        <a:spcBef>
          <a:spcPct val="0"/>
        </a:spcBef>
        <a:spcAft>
          <a:spcPct val="0"/>
        </a:spcAft>
        <a:defRPr sz="3600" b="1">
          <a:solidFill>
            <a:schemeClr val="bg1"/>
          </a:solidFill>
          <a:latin typeface="Kristen ITC" pitchFamily="66" charset="0"/>
        </a:defRPr>
      </a:lvl2pPr>
      <a:lvl3pPr algn="l" rtl="0" fontAlgn="base">
        <a:spcBef>
          <a:spcPct val="0"/>
        </a:spcBef>
        <a:spcAft>
          <a:spcPct val="0"/>
        </a:spcAft>
        <a:defRPr sz="3600" b="1">
          <a:solidFill>
            <a:schemeClr val="bg1"/>
          </a:solidFill>
          <a:latin typeface="Kristen ITC" pitchFamily="66" charset="0"/>
        </a:defRPr>
      </a:lvl3pPr>
      <a:lvl4pPr algn="l" rtl="0" fontAlgn="base">
        <a:spcBef>
          <a:spcPct val="0"/>
        </a:spcBef>
        <a:spcAft>
          <a:spcPct val="0"/>
        </a:spcAft>
        <a:defRPr sz="3600" b="1">
          <a:solidFill>
            <a:schemeClr val="bg1"/>
          </a:solidFill>
          <a:latin typeface="Kristen ITC" pitchFamily="66" charset="0"/>
        </a:defRPr>
      </a:lvl4pPr>
      <a:lvl5pPr algn="l" rtl="0" fontAlgn="base">
        <a:spcBef>
          <a:spcPct val="0"/>
        </a:spcBef>
        <a:spcAft>
          <a:spcPct val="0"/>
        </a:spcAft>
        <a:defRPr sz="3600" b="1">
          <a:solidFill>
            <a:schemeClr val="bg1"/>
          </a:solidFill>
          <a:latin typeface="Kristen ITC" pitchFamily="66" charset="0"/>
        </a:defRPr>
      </a:lvl5pPr>
      <a:lvl6pPr marL="457200" algn="l" rtl="0" fontAlgn="base">
        <a:spcBef>
          <a:spcPct val="0"/>
        </a:spcBef>
        <a:spcAft>
          <a:spcPct val="0"/>
        </a:spcAft>
        <a:defRPr sz="3600" b="1">
          <a:solidFill>
            <a:schemeClr val="bg1"/>
          </a:solidFill>
          <a:latin typeface="Kristen ITC" pitchFamily="66" charset="0"/>
        </a:defRPr>
      </a:lvl6pPr>
      <a:lvl7pPr marL="914400" algn="l" rtl="0" fontAlgn="base">
        <a:spcBef>
          <a:spcPct val="0"/>
        </a:spcBef>
        <a:spcAft>
          <a:spcPct val="0"/>
        </a:spcAft>
        <a:defRPr sz="3600" b="1">
          <a:solidFill>
            <a:schemeClr val="bg1"/>
          </a:solidFill>
          <a:latin typeface="Kristen ITC" pitchFamily="66" charset="0"/>
        </a:defRPr>
      </a:lvl7pPr>
      <a:lvl8pPr marL="1371600" algn="l" rtl="0" fontAlgn="base">
        <a:spcBef>
          <a:spcPct val="0"/>
        </a:spcBef>
        <a:spcAft>
          <a:spcPct val="0"/>
        </a:spcAft>
        <a:defRPr sz="3600" b="1">
          <a:solidFill>
            <a:schemeClr val="bg1"/>
          </a:solidFill>
          <a:latin typeface="Kristen ITC" pitchFamily="66" charset="0"/>
        </a:defRPr>
      </a:lvl8pPr>
      <a:lvl9pPr marL="1828800" algn="l" rtl="0" fontAlgn="base">
        <a:spcBef>
          <a:spcPct val="0"/>
        </a:spcBef>
        <a:spcAft>
          <a:spcPct val="0"/>
        </a:spcAft>
        <a:defRPr sz="3600" b="1">
          <a:solidFill>
            <a:schemeClr val="bg1"/>
          </a:solidFill>
          <a:latin typeface="Kristen ITC" pitchFamily="66" charset="0"/>
        </a:defRPr>
      </a:lvl9pPr>
    </p:titleStyle>
    <p:bodyStyle>
      <a:lvl1pPr marL="342900" indent="-342900" algn="l" rtl="0" fontAlgn="base">
        <a:spcBef>
          <a:spcPct val="20000"/>
        </a:spcBef>
        <a:spcAft>
          <a:spcPct val="0"/>
        </a:spcAft>
        <a:buClr>
          <a:schemeClr val="bg1"/>
        </a:buClr>
        <a:buChar char="•"/>
        <a:defRPr sz="2800">
          <a:solidFill>
            <a:schemeClr val="bg1"/>
          </a:solidFill>
          <a:latin typeface="+mn-lt"/>
          <a:ea typeface="+mn-ea"/>
          <a:cs typeface="+mn-cs"/>
        </a:defRPr>
      </a:lvl1pPr>
      <a:lvl2pPr marL="742950" indent="-285750" algn="l" rtl="0" fontAlgn="base">
        <a:spcBef>
          <a:spcPct val="20000"/>
        </a:spcBef>
        <a:spcAft>
          <a:spcPct val="0"/>
        </a:spcAft>
        <a:buClr>
          <a:schemeClr val="bg1"/>
        </a:buClr>
        <a:buChar char="–"/>
        <a:defRPr sz="2400">
          <a:solidFill>
            <a:schemeClr val="bg1"/>
          </a:solidFill>
          <a:latin typeface="+mn-lt"/>
          <a:ea typeface="ＭＳ Ｐゴシック" charset="-128"/>
        </a:defRPr>
      </a:lvl2pPr>
      <a:lvl3pPr marL="1143000" indent="-228600" algn="l" rtl="0" fontAlgn="base">
        <a:spcBef>
          <a:spcPct val="20000"/>
        </a:spcBef>
        <a:spcAft>
          <a:spcPct val="0"/>
        </a:spcAft>
        <a:buClr>
          <a:schemeClr val="bg1"/>
        </a:buClr>
        <a:buChar char="•"/>
        <a:defRPr sz="2000">
          <a:solidFill>
            <a:schemeClr val="bg1"/>
          </a:solidFill>
          <a:latin typeface="+mn-lt"/>
          <a:ea typeface="ＭＳ Ｐゴシック" charset="-128"/>
        </a:defRPr>
      </a:lvl3pPr>
      <a:lvl4pPr marL="1600200" indent="-228600" algn="l" rtl="0" fontAlgn="base">
        <a:spcBef>
          <a:spcPct val="20000"/>
        </a:spcBef>
        <a:spcAft>
          <a:spcPct val="0"/>
        </a:spcAft>
        <a:buClr>
          <a:schemeClr val="bg1"/>
        </a:buClr>
        <a:buChar char="–"/>
        <a:defRPr>
          <a:solidFill>
            <a:schemeClr val="bg1"/>
          </a:solidFill>
          <a:latin typeface="+mn-lt"/>
          <a:ea typeface="ＭＳ Ｐゴシック" charset="-128"/>
        </a:defRPr>
      </a:lvl4pPr>
      <a:lvl5pPr marL="2057400" indent="-228600" algn="l" rtl="0" fontAlgn="base">
        <a:spcBef>
          <a:spcPct val="20000"/>
        </a:spcBef>
        <a:spcAft>
          <a:spcPct val="0"/>
        </a:spcAft>
        <a:buClr>
          <a:schemeClr val="bg1"/>
        </a:buClr>
        <a:buChar char="»"/>
        <a:defRPr>
          <a:solidFill>
            <a:schemeClr val="bg1"/>
          </a:solidFill>
          <a:latin typeface="+mn-lt"/>
          <a:ea typeface="ＭＳ Ｐゴシック" charset="-128"/>
        </a:defRPr>
      </a:lvl5pPr>
      <a:lvl6pPr marL="2514600" indent="-228600" algn="l" rtl="0" fontAlgn="base">
        <a:spcBef>
          <a:spcPct val="20000"/>
        </a:spcBef>
        <a:spcAft>
          <a:spcPct val="0"/>
        </a:spcAft>
        <a:buClr>
          <a:schemeClr val="bg1"/>
        </a:buClr>
        <a:buChar char="»"/>
        <a:defRPr>
          <a:solidFill>
            <a:schemeClr val="bg1"/>
          </a:solidFill>
          <a:latin typeface="+mn-lt"/>
          <a:ea typeface="ＭＳ Ｐゴシック" charset="-128"/>
        </a:defRPr>
      </a:lvl6pPr>
      <a:lvl7pPr marL="2971800" indent="-228600" algn="l" rtl="0" fontAlgn="base">
        <a:spcBef>
          <a:spcPct val="20000"/>
        </a:spcBef>
        <a:spcAft>
          <a:spcPct val="0"/>
        </a:spcAft>
        <a:buClr>
          <a:schemeClr val="bg1"/>
        </a:buClr>
        <a:buChar char="»"/>
        <a:defRPr>
          <a:solidFill>
            <a:schemeClr val="bg1"/>
          </a:solidFill>
          <a:latin typeface="+mn-lt"/>
          <a:ea typeface="ＭＳ Ｐゴシック" charset="-128"/>
        </a:defRPr>
      </a:lvl7pPr>
      <a:lvl8pPr marL="3429000" indent="-228600" algn="l" rtl="0" fontAlgn="base">
        <a:spcBef>
          <a:spcPct val="20000"/>
        </a:spcBef>
        <a:spcAft>
          <a:spcPct val="0"/>
        </a:spcAft>
        <a:buClr>
          <a:schemeClr val="bg1"/>
        </a:buClr>
        <a:buChar char="»"/>
        <a:defRPr>
          <a:solidFill>
            <a:schemeClr val="bg1"/>
          </a:solidFill>
          <a:latin typeface="+mn-lt"/>
          <a:ea typeface="ＭＳ Ｐゴシック" charset="-128"/>
        </a:defRPr>
      </a:lvl8pPr>
      <a:lvl9pPr marL="3886200" indent="-228600" algn="l" rtl="0" fontAlgn="base">
        <a:spcBef>
          <a:spcPct val="20000"/>
        </a:spcBef>
        <a:spcAft>
          <a:spcPct val="0"/>
        </a:spcAft>
        <a:buClr>
          <a:schemeClr val="bg1"/>
        </a:buClr>
        <a:buChar char="»"/>
        <a:defRPr>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US" b="1" dirty="0" smtClean="0"/>
              <a:t>SAMR Model for Technology in the Classroom</a:t>
            </a:r>
            <a:endParaRPr lang="en-US" b="1" dirty="0"/>
          </a:p>
        </p:txBody>
      </p:sp>
      <p:sp>
        <p:nvSpPr>
          <p:cNvPr id="2053" name="Rectangle 5"/>
          <p:cNvSpPr>
            <a:spLocks noGrp="1" noChangeArrowheads="1"/>
          </p:cNvSpPr>
          <p:nvPr>
            <p:ph type="subTitle" idx="1"/>
          </p:nvPr>
        </p:nvSpPr>
        <p:spPr/>
        <p:txBody>
          <a:bodyPr/>
          <a:lstStyle/>
          <a:p>
            <a:r>
              <a:rPr lang="en-US" dirty="0" smtClean="0"/>
              <a:t>Rethinking Instructional Practices in a Modern World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Reflection-Modification</a:t>
            </a:r>
            <a:endParaRPr lang="en-US" dirty="0"/>
          </a:p>
        </p:txBody>
      </p:sp>
      <p:sp>
        <p:nvSpPr>
          <p:cNvPr id="3" name="Content Placeholder 2"/>
          <p:cNvSpPr>
            <a:spLocks noGrp="1"/>
          </p:cNvSpPr>
          <p:nvPr>
            <p:ph idx="1"/>
          </p:nvPr>
        </p:nvSpPr>
        <p:spPr/>
        <p:txBody>
          <a:bodyPr/>
          <a:lstStyle/>
          <a:p>
            <a:r>
              <a:rPr lang="en-US" dirty="0" smtClean="0"/>
              <a:t>Geometer’s Sketchpad for Pythagorean Theorem</a:t>
            </a:r>
          </a:p>
          <a:p>
            <a:r>
              <a:rPr lang="en-US" dirty="0" err="1" smtClean="0"/>
              <a:t>iNotes</a:t>
            </a:r>
            <a:r>
              <a:rPr lang="en-US" dirty="0" smtClean="0"/>
              <a:t> and Passport for stations activities and </a:t>
            </a:r>
            <a:r>
              <a:rPr lang="en-US" dirty="0" err="1" smtClean="0"/>
              <a:t>groupwork</a:t>
            </a:r>
            <a:endParaRPr lang="en-US" dirty="0" smtClean="0"/>
          </a:p>
          <a:p>
            <a:r>
              <a:rPr lang="en-US" dirty="0" err="1" smtClean="0"/>
              <a:t>TenMarks</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Reflection- Redefinition</a:t>
            </a:r>
            <a:endParaRPr lang="en-US" dirty="0"/>
          </a:p>
        </p:txBody>
      </p:sp>
      <p:sp>
        <p:nvSpPr>
          <p:cNvPr id="3" name="Content Placeholder 2"/>
          <p:cNvSpPr>
            <a:spLocks noGrp="1"/>
          </p:cNvSpPr>
          <p:nvPr>
            <p:ph idx="1"/>
          </p:nvPr>
        </p:nvSpPr>
        <p:spPr/>
        <p:txBody>
          <a:bodyPr/>
          <a:lstStyle/>
          <a:p>
            <a:r>
              <a:rPr lang="en-US" dirty="0" smtClean="0"/>
              <a:t>Where do I move from here?</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Sources</a:t>
            </a:r>
            <a:endParaRPr lang="en-US" dirty="0"/>
          </a:p>
        </p:txBody>
      </p:sp>
      <p:sp>
        <p:nvSpPr>
          <p:cNvPr id="3" name="Content Placeholder 2"/>
          <p:cNvSpPr>
            <a:spLocks noGrp="1"/>
          </p:cNvSpPr>
          <p:nvPr>
            <p:ph idx="1"/>
          </p:nvPr>
        </p:nvSpPr>
        <p:spPr>
          <a:xfrm>
            <a:off x="1066800" y="1905000"/>
            <a:ext cx="7086600" cy="3810000"/>
          </a:xfrm>
        </p:spPr>
        <p:txBody>
          <a:bodyPr/>
          <a:lstStyle/>
          <a:p>
            <a:r>
              <a:rPr lang="en-US" dirty="0" smtClean="0"/>
              <a:t>SAMR Model-Technology is Learning</a:t>
            </a:r>
          </a:p>
          <a:p>
            <a:pPr lvl="1"/>
            <a:r>
              <a:rPr lang="en-US" sz="1800" dirty="0" smtClean="0"/>
              <a:t>https://sites.google.com/a/msad60.org/technology-is-learning/samr-model</a:t>
            </a:r>
          </a:p>
          <a:p>
            <a:r>
              <a:rPr lang="en-US" dirty="0" smtClean="0"/>
              <a:t>SAMR-Kathy </a:t>
            </a:r>
            <a:r>
              <a:rPr lang="en-US" dirty="0" err="1" smtClean="0"/>
              <a:t>Schrocks</a:t>
            </a:r>
            <a:r>
              <a:rPr lang="en-US" dirty="0" smtClean="0"/>
              <a:t> Guide to Everything</a:t>
            </a:r>
          </a:p>
          <a:p>
            <a:pPr lvl="1"/>
            <a:r>
              <a:rPr lang="en-US" sz="1800" dirty="0" smtClean="0"/>
              <a:t>http://</a:t>
            </a:r>
            <a:r>
              <a:rPr lang="en-US" sz="1800" dirty="0" err="1" smtClean="0"/>
              <a:t>www.schrockguide.net/samr.html</a:t>
            </a:r>
            <a:endParaRPr lang="en-US" sz="1800" dirty="0" smtClean="0"/>
          </a:p>
          <a:p>
            <a:r>
              <a:rPr lang="en-US" dirty="0" smtClean="0"/>
              <a:t>Common Sense Media-Introduction to the SAMR model</a:t>
            </a:r>
          </a:p>
          <a:p>
            <a:pPr lvl="1"/>
            <a:r>
              <a:rPr lang="en-US" sz="1800" dirty="0" err="1" smtClean="0"/>
              <a:t>https://www.commonsensemedia.org/videos/introduction-to-the-samr-model</a:t>
            </a:r>
            <a:endParaRPr lang="en-US" sz="1800" dirty="0" smtClean="0"/>
          </a:p>
          <a:p>
            <a:pPr lvl="1"/>
            <a:endParaRPr lang="en-US" dirty="0" smtClean="0"/>
          </a:p>
        </p:txBody>
      </p:sp>
      <p:sp>
        <p:nvSpPr>
          <p:cNvPr id="5" name="Slide Number Placeholder 4"/>
          <p:cNvSpPr>
            <a:spLocks noGrp="1"/>
          </p:cNvSpPr>
          <p:nvPr>
            <p:ph type="sldNum" sz="quarter" idx="12"/>
          </p:nvPr>
        </p:nvSpPr>
        <p:spPr/>
        <p:txBody>
          <a:bodyPr/>
          <a:lstStyle/>
          <a:p>
            <a:fld id="{DC61D113-3C61-044B-BE3D-FE1BBCF81478}" type="slidenum">
              <a:rPr lang="en-US" smtClean="0"/>
              <a:pPr/>
              <a:t>12</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4705FEC-622F-1D47-9606-4F0106448AFF}" type="slidenum">
              <a:rPr lang="en-US"/>
              <a:pPr/>
              <a:t>2</a:t>
            </a:fld>
            <a:endParaRPr lang="en-US"/>
          </a:p>
        </p:txBody>
      </p:sp>
      <p:sp>
        <p:nvSpPr>
          <p:cNvPr id="5122" name="Rectangle 2"/>
          <p:cNvSpPr>
            <a:spLocks noGrp="1" noChangeArrowheads="1"/>
          </p:cNvSpPr>
          <p:nvPr>
            <p:ph type="title"/>
          </p:nvPr>
        </p:nvSpPr>
        <p:spPr/>
        <p:txBody>
          <a:bodyPr/>
          <a:lstStyle/>
          <a:p>
            <a:r>
              <a:rPr lang="en-US" dirty="0" smtClean="0"/>
              <a:t>What are we dealing with…</a:t>
            </a:r>
            <a:endParaRPr lang="en-US" dirty="0"/>
          </a:p>
        </p:txBody>
      </p:sp>
      <p:sp>
        <p:nvSpPr>
          <p:cNvPr id="5123" name="Rectangle 3"/>
          <p:cNvSpPr>
            <a:spLocks noGrp="1" noChangeArrowheads="1"/>
          </p:cNvSpPr>
          <p:nvPr>
            <p:ph type="body" idx="1"/>
          </p:nvPr>
        </p:nvSpPr>
        <p:spPr/>
        <p:txBody>
          <a:bodyPr/>
          <a:lstStyle/>
          <a:p>
            <a:pPr lvl="1">
              <a:buNone/>
            </a:pPr>
            <a:r>
              <a:rPr lang="en-US" dirty="0" smtClean="0"/>
              <a:t>What is SAMR?</a:t>
            </a:r>
          </a:p>
          <a:p>
            <a:pPr lvl="1">
              <a:buNone/>
            </a:pPr>
            <a:r>
              <a:rPr lang="en-US" dirty="0" smtClean="0"/>
              <a:t>	Substitution</a:t>
            </a:r>
          </a:p>
          <a:p>
            <a:pPr lvl="1">
              <a:buNone/>
            </a:pPr>
            <a:r>
              <a:rPr lang="en-US" dirty="0" smtClean="0"/>
              <a:t>	Augmentation</a:t>
            </a:r>
          </a:p>
          <a:p>
            <a:pPr lvl="1">
              <a:buNone/>
            </a:pPr>
            <a:r>
              <a:rPr lang="en-US" dirty="0" smtClean="0"/>
              <a:t>	Modification</a:t>
            </a:r>
          </a:p>
          <a:p>
            <a:pPr lvl="1">
              <a:buNone/>
            </a:pPr>
            <a:r>
              <a:rPr lang="en-US" dirty="0" smtClean="0"/>
              <a:t>	Redefinition</a:t>
            </a:r>
          </a:p>
          <a:p>
            <a:pPr lvl="1">
              <a:buNone/>
            </a:pPr>
            <a:endParaRPr lang="en-US" dirty="0" smtClean="0"/>
          </a:p>
          <a:p>
            <a:pPr lvl="1">
              <a:buNone/>
            </a:pPr>
            <a:r>
              <a:rPr lang="en-US" dirty="0" smtClean="0"/>
              <a:t>SAMR promotes technology with a purpose.</a:t>
            </a:r>
          </a:p>
          <a:p>
            <a:pPr lvl="1">
              <a:buNone/>
            </a:pP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C61D113-3C61-044B-BE3D-FE1BBCF81478}" type="slidenum">
              <a:rPr lang="en-US" smtClean="0"/>
              <a:pPr/>
              <a:t>3</a:t>
            </a:fld>
            <a:endParaRPr lang="en-US"/>
          </a:p>
        </p:txBody>
      </p:sp>
      <p:sp>
        <p:nvSpPr>
          <p:cNvPr id="4" name="Content Placeholder 3"/>
          <p:cNvSpPr>
            <a:spLocks noGrp="1"/>
          </p:cNvSpPr>
          <p:nvPr>
            <p:ph idx="1"/>
          </p:nvPr>
        </p:nvSpPr>
        <p:spPr/>
        <p:txBody>
          <a:bodyPr/>
          <a:lstStyle/>
          <a:p>
            <a:r>
              <a:rPr lang="en-US" dirty="0" smtClean="0"/>
              <a:t>Technology vaguely replaces “old school”</a:t>
            </a:r>
          </a:p>
          <a:p>
            <a:r>
              <a:rPr lang="en-US" dirty="0" smtClean="0"/>
              <a:t>Teacher-centered </a:t>
            </a:r>
            <a:endParaRPr lang="en-US" dirty="0"/>
          </a:p>
        </p:txBody>
      </p:sp>
      <p:sp>
        <p:nvSpPr>
          <p:cNvPr id="7" name="TextBox 6"/>
          <p:cNvSpPr txBox="1"/>
          <p:nvPr/>
        </p:nvSpPr>
        <p:spPr>
          <a:xfrm>
            <a:off x="1371600" y="1066800"/>
            <a:ext cx="6705600" cy="707886"/>
          </a:xfrm>
          <a:prstGeom prst="rect">
            <a:avLst/>
          </a:prstGeom>
          <a:noFill/>
        </p:spPr>
        <p:txBody>
          <a:bodyPr wrap="square" rtlCol="0">
            <a:spAutoFit/>
          </a:bodyPr>
          <a:lstStyle/>
          <a:p>
            <a:pPr algn="ctr"/>
            <a:r>
              <a:rPr lang="en-US" sz="4000" dirty="0" smtClean="0">
                <a:solidFill>
                  <a:schemeClr val="bg1"/>
                </a:solidFill>
                <a:latin typeface="Scrap Daddy"/>
              </a:rPr>
              <a:t>Substitution</a:t>
            </a:r>
            <a:endParaRPr lang="en-US" sz="4000" dirty="0">
              <a:solidFill>
                <a:schemeClr val="bg1"/>
              </a:solidFill>
              <a:latin typeface="Scrap Daddy"/>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Scrap Daddy"/>
              </a:rPr>
              <a:t>Augmentation</a:t>
            </a:r>
            <a:endParaRPr lang="en-US" dirty="0"/>
          </a:p>
        </p:txBody>
      </p:sp>
      <p:sp>
        <p:nvSpPr>
          <p:cNvPr id="3" name="Content Placeholder 2"/>
          <p:cNvSpPr>
            <a:spLocks noGrp="1"/>
          </p:cNvSpPr>
          <p:nvPr>
            <p:ph idx="1"/>
          </p:nvPr>
        </p:nvSpPr>
        <p:spPr/>
        <p:txBody>
          <a:bodyPr/>
          <a:lstStyle/>
          <a:p>
            <a:r>
              <a:rPr lang="en-US" dirty="0" smtClean="0"/>
              <a:t>Common activities are adjusted to include technology</a:t>
            </a:r>
          </a:p>
          <a:p>
            <a:r>
              <a:rPr lang="en-US" dirty="0" smtClean="0"/>
              <a:t>Instruction shifts slightly from teacher to students</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smtClean="0">
                <a:latin typeface="Scrap Daddy"/>
              </a:rPr>
              <a:t>Modification</a:t>
            </a:r>
            <a:endParaRPr lang="en-US" dirty="0">
              <a:latin typeface="Scrap Daddy"/>
            </a:endParaRPr>
          </a:p>
        </p:txBody>
      </p:sp>
      <p:sp>
        <p:nvSpPr>
          <p:cNvPr id="7" name="Content Placeholder 6"/>
          <p:cNvSpPr>
            <a:spLocks noGrp="1"/>
          </p:cNvSpPr>
          <p:nvPr>
            <p:ph idx="1"/>
          </p:nvPr>
        </p:nvSpPr>
        <p:spPr/>
        <p:txBody>
          <a:bodyPr/>
          <a:lstStyle/>
          <a:p>
            <a:r>
              <a:rPr lang="en-US" dirty="0" smtClean="0"/>
              <a:t>Instructional shift from teacher to student</a:t>
            </a:r>
          </a:p>
          <a:p>
            <a:r>
              <a:rPr lang="en-US" dirty="0" smtClean="0"/>
              <a:t>Functional change in classroom</a:t>
            </a:r>
          </a:p>
          <a:p>
            <a:r>
              <a:rPr lang="en-US" dirty="0" smtClean="0"/>
              <a:t>Engagement becomes more involved between students</a:t>
            </a:r>
          </a:p>
          <a:p>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Scrap Daddy"/>
              </a:rPr>
              <a:t>Redefinition</a:t>
            </a:r>
            <a:endParaRPr lang="en-US" dirty="0"/>
          </a:p>
        </p:txBody>
      </p:sp>
      <p:sp>
        <p:nvSpPr>
          <p:cNvPr id="3" name="Content Placeholder 2"/>
          <p:cNvSpPr>
            <a:spLocks noGrp="1"/>
          </p:cNvSpPr>
          <p:nvPr>
            <p:ph idx="1"/>
          </p:nvPr>
        </p:nvSpPr>
        <p:spPr/>
        <p:txBody>
          <a:bodyPr/>
          <a:lstStyle/>
          <a:p>
            <a:r>
              <a:rPr lang="en-US" dirty="0" smtClean="0"/>
              <a:t>Technology creates an entirely different environment</a:t>
            </a:r>
          </a:p>
          <a:p>
            <a:r>
              <a:rPr lang="en-US" dirty="0" smtClean="0"/>
              <a:t>Previously unattainable tasks are easily completed</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Reflection</a:t>
            </a:r>
            <a:endParaRPr lang="en-US" dirty="0"/>
          </a:p>
        </p:txBody>
      </p:sp>
      <p:sp>
        <p:nvSpPr>
          <p:cNvPr id="3" name="Content Placeholder 2"/>
          <p:cNvSpPr>
            <a:spLocks noGrp="1"/>
          </p:cNvSpPr>
          <p:nvPr>
            <p:ph idx="1"/>
          </p:nvPr>
        </p:nvSpPr>
        <p:spPr/>
        <p:txBody>
          <a:bodyPr/>
          <a:lstStyle/>
          <a:p>
            <a:r>
              <a:rPr lang="en-US" dirty="0" smtClean="0"/>
              <a:t>How have I used parts of the SAMR approach?</a:t>
            </a:r>
          </a:p>
          <a:p>
            <a:r>
              <a:rPr lang="en-US" dirty="0" smtClean="0"/>
              <a:t>What could this look like in my classroom?</a:t>
            </a:r>
          </a:p>
          <a:p>
            <a:pPr>
              <a:buNone/>
            </a:pPr>
            <a:endParaRPr lang="en-US" dirty="0" smtClean="0"/>
          </a:p>
        </p:txBody>
      </p:sp>
      <p:sp>
        <p:nvSpPr>
          <p:cNvPr id="5" name="Slide Number Placeholder 4"/>
          <p:cNvSpPr>
            <a:spLocks noGrp="1"/>
          </p:cNvSpPr>
          <p:nvPr>
            <p:ph type="sldNum" sz="quarter" idx="12"/>
          </p:nvPr>
        </p:nvSpPr>
        <p:spPr/>
        <p:txBody>
          <a:bodyPr/>
          <a:lstStyle/>
          <a:p>
            <a:fld id="{DC61D113-3C61-044B-BE3D-FE1BBCF81478}" type="slidenum">
              <a:rPr lang="en-US" smtClean="0"/>
              <a:pPr/>
              <a:t>7</a:t>
            </a:fld>
            <a:endParaRPr lang="en-US"/>
          </a:p>
        </p:txBody>
      </p:sp>
      <p:sp>
        <p:nvSpPr>
          <p:cNvPr id="6" name="TextBox 5"/>
          <p:cNvSpPr txBox="1"/>
          <p:nvPr/>
        </p:nvSpPr>
        <p:spPr>
          <a:xfrm>
            <a:off x="2876506" y="1728843"/>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Reflection-Substitution</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8</a:t>
            </a:fld>
            <a:endParaRPr lang="en-US"/>
          </a:p>
        </p:txBody>
      </p:sp>
      <p:sp>
        <p:nvSpPr>
          <p:cNvPr id="7" name="Content Placeholder 6"/>
          <p:cNvSpPr>
            <a:spLocks noGrp="1"/>
          </p:cNvSpPr>
          <p:nvPr>
            <p:ph idx="1"/>
          </p:nvPr>
        </p:nvSpPr>
        <p:spPr/>
        <p:txBody>
          <a:bodyPr/>
          <a:lstStyle/>
          <a:p>
            <a:r>
              <a:rPr lang="en-US" dirty="0" smtClean="0"/>
              <a:t>The shift from a chalkboard or whiteboard to document camera.</a:t>
            </a:r>
          </a:p>
          <a:p>
            <a:r>
              <a:rPr lang="en-US" dirty="0" smtClean="0"/>
              <a:t>Using </a:t>
            </a:r>
            <a:r>
              <a:rPr lang="en-US" dirty="0" err="1" smtClean="0"/>
              <a:t>iPads</a:t>
            </a:r>
            <a:r>
              <a:rPr lang="en-US" dirty="0" smtClean="0"/>
              <a:t> to play review games instead of whiteboards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rap Daddy"/>
              </a:rPr>
              <a:t>Reflection-Augmentation</a:t>
            </a:r>
            <a:endParaRPr lang="en-US" dirty="0"/>
          </a:p>
        </p:txBody>
      </p:sp>
      <p:sp>
        <p:nvSpPr>
          <p:cNvPr id="3" name="Content Placeholder 2"/>
          <p:cNvSpPr>
            <a:spLocks noGrp="1"/>
          </p:cNvSpPr>
          <p:nvPr>
            <p:ph idx="1"/>
          </p:nvPr>
        </p:nvSpPr>
        <p:spPr/>
        <p:txBody>
          <a:bodyPr/>
          <a:lstStyle/>
          <a:p>
            <a:r>
              <a:rPr lang="en-US" dirty="0" smtClean="0"/>
              <a:t>Survey Monkey tests	</a:t>
            </a:r>
            <a:endParaRPr lang="en-US" dirty="0"/>
          </a:p>
        </p:txBody>
      </p:sp>
      <p:sp>
        <p:nvSpPr>
          <p:cNvPr id="5" name="Slide Number Placeholder 4"/>
          <p:cNvSpPr>
            <a:spLocks noGrp="1"/>
          </p:cNvSpPr>
          <p:nvPr>
            <p:ph type="sldNum" sz="quarter" idx="12"/>
          </p:nvPr>
        </p:nvSpPr>
        <p:spPr/>
        <p:txBody>
          <a:bodyPr/>
          <a:lstStyle/>
          <a:p>
            <a:fld id="{DC61D113-3C61-044B-BE3D-FE1BBCF81478}" type="slidenum">
              <a:rPr lang="en-US" smtClean="0"/>
              <a:pPr/>
              <a:t>9</a:t>
            </a:fld>
            <a:endParaRPr lang="en-US"/>
          </a:p>
        </p:txBody>
      </p:sp>
    </p:spTree>
  </p:cSld>
  <p:clrMapOvr>
    <a:masterClrMapping/>
  </p:clrMapOvr>
</p:sld>
</file>

<file path=ppt/theme/theme1.xml><?xml version="1.0" encoding="utf-8"?>
<a:theme xmlns:a="http://schemas.openxmlformats.org/drawingml/2006/main" name="Design5">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Kristen ITC"/>
        <a:ea typeface=""/>
        <a:cs typeface=""/>
      </a:majorFont>
      <a:minorFont>
        <a:latin typeface="Kristen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Design5.pot</Template>
  <TotalTime>895</TotalTime>
  <Words>1107</Words>
  <Application>Microsoft Macintosh PowerPoint</Application>
  <PresentationFormat>On-screen Show (4:3)</PresentationFormat>
  <Paragraphs>106</Paragraphs>
  <Slides>12</Slides>
  <Notes>12</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Design5</vt:lpstr>
      <vt:lpstr>SAMR Model for Technology in the Classroom</vt:lpstr>
      <vt:lpstr>What are we dealing with…</vt:lpstr>
      <vt:lpstr>Slide 3</vt:lpstr>
      <vt:lpstr>Augmentation</vt:lpstr>
      <vt:lpstr>Modification</vt:lpstr>
      <vt:lpstr>Redefinition</vt:lpstr>
      <vt:lpstr>Reflection</vt:lpstr>
      <vt:lpstr>Reflection-Substitution</vt:lpstr>
      <vt:lpstr>Reflection-Augmentation</vt:lpstr>
      <vt:lpstr>Reflection-Modification</vt:lpstr>
      <vt:lpstr>Reflection- Redefinition</vt:lpstr>
      <vt:lpstr>Sources</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Accommodating for Accommodations</dc:title>
  <dc:creator>Howard County Administrator</dc:creator>
  <cp:lastModifiedBy>John  SanGiovanni</cp:lastModifiedBy>
  <cp:revision>6</cp:revision>
  <dcterms:created xsi:type="dcterms:W3CDTF">2014-11-30T15:06:07Z</dcterms:created>
  <dcterms:modified xsi:type="dcterms:W3CDTF">2014-11-30T15:12:21Z</dcterms:modified>
</cp:coreProperties>
</file>